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65" r:id="rId3"/>
    <p:sldId id="267" r:id="rId4"/>
    <p:sldId id="272" r:id="rId5"/>
    <p:sldId id="277" r:id="rId6"/>
    <p:sldId id="268" r:id="rId7"/>
    <p:sldId id="281" r:id="rId8"/>
    <p:sldId id="282" r:id="rId9"/>
    <p:sldId id="283" r:id="rId10"/>
    <p:sldId id="285" r:id="rId11"/>
    <p:sldId id="271" r:id="rId12"/>
    <p:sldId id="273" r:id="rId13"/>
    <p:sldId id="274" r:id="rId14"/>
    <p:sldId id="275" r:id="rId15"/>
    <p:sldId id="276" r:id="rId16"/>
    <p:sldId id="286" r:id="rId17"/>
    <p:sldId id="287" r:id="rId18"/>
    <p:sldId id="289" r:id="rId19"/>
    <p:sldId id="28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95" y="4650640"/>
            <a:ext cx="732984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566870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48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98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851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994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95" y="4650640"/>
            <a:ext cx="732984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566870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008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186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ABC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564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417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025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148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66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565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6968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55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507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80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61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ABC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96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50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67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97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54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526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83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08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5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136904" cy="1800201"/>
          </a:xfrm>
        </p:spPr>
        <p:txBody>
          <a:bodyPr>
            <a:normAutofit fontScale="90000"/>
          </a:bodyPr>
          <a:lstStyle/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482"/>
              </a:spcAft>
            </a:pPr>
            <a:r>
              <a:rPr lang="ru-RU" dirty="0"/>
              <a:t/>
            </a:r>
            <a:br>
              <a:rPr lang="ru-RU" dirty="0"/>
            </a:br>
            <a:r>
              <a:rPr lang="ru-RU" sz="1800" b="1" kern="1400" dirty="0" smtClean="0">
                <a:solidFill>
                  <a:schemeClr val="tx2">
                    <a:lumMod val="50000"/>
                  </a:schemeClr>
                </a:solidFill>
                <a:latin typeface="Book Antiqua"/>
              </a:rPr>
              <a:t>Департамент </a:t>
            </a:r>
            <a:r>
              <a:rPr lang="ru-RU" sz="1800" b="1" kern="1400" dirty="0">
                <a:solidFill>
                  <a:schemeClr val="tx2">
                    <a:lumMod val="50000"/>
                  </a:schemeClr>
                </a:solidFill>
                <a:latin typeface="Book Antiqua"/>
              </a:rPr>
              <a:t>образования Администрации города Екатеринбурга</a:t>
            </a:r>
            <a:br>
              <a:rPr lang="ru-RU" sz="1800" b="1" kern="1400" dirty="0">
                <a:solidFill>
                  <a:schemeClr val="tx2">
                    <a:lumMod val="50000"/>
                  </a:schemeClr>
                </a:solidFill>
                <a:latin typeface="Book Antiqua"/>
              </a:rPr>
            </a:br>
            <a:r>
              <a:rPr lang="ru-RU" sz="1800" b="1" kern="1400" dirty="0">
                <a:solidFill>
                  <a:schemeClr val="tx2">
                    <a:lumMod val="50000"/>
                  </a:schemeClr>
                </a:solidFill>
                <a:latin typeface="Book Antiqua"/>
              </a:rPr>
              <a:t>Городская ассоциация педагогов дошкольного образования </a:t>
            </a:r>
            <a:r>
              <a:rPr lang="ru-RU" sz="1800" b="1" kern="1400" dirty="0" smtClean="0">
                <a:solidFill>
                  <a:schemeClr val="tx2">
                    <a:lumMod val="50000"/>
                  </a:schemeClr>
                </a:solidFill>
                <a:latin typeface="Book Antiqua"/>
              </a:rPr>
              <a:t/>
            </a:r>
            <a:br>
              <a:rPr lang="ru-RU" sz="1800" b="1" kern="1400" dirty="0" smtClean="0">
                <a:solidFill>
                  <a:schemeClr val="tx2">
                    <a:lumMod val="50000"/>
                  </a:schemeClr>
                </a:solidFill>
                <a:latin typeface="Book Antiqua"/>
              </a:rPr>
            </a:br>
            <a:r>
              <a:rPr lang="ru-RU" sz="1800" b="1" kern="1400" dirty="0" smtClean="0">
                <a:solidFill>
                  <a:schemeClr val="tx2">
                    <a:lumMod val="50000"/>
                  </a:schemeClr>
                </a:solidFill>
                <a:latin typeface="Book Antiqua"/>
              </a:rPr>
              <a:t>города </a:t>
            </a:r>
            <a:r>
              <a:rPr lang="ru-RU" sz="1800" b="1" kern="1400" dirty="0">
                <a:solidFill>
                  <a:schemeClr val="tx2">
                    <a:lumMod val="50000"/>
                  </a:schemeClr>
                </a:solidFill>
                <a:latin typeface="Book Antiqua"/>
              </a:rPr>
              <a:t>Екатеринбурга</a:t>
            </a:r>
            <a:br>
              <a:rPr lang="ru-RU" sz="1800" b="1" kern="1400" dirty="0">
                <a:solidFill>
                  <a:schemeClr val="tx2">
                    <a:lumMod val="50000"/>
                  </a:schemeClr>
                </a:solidFill>
                <a:latin typeface="Book Antiqua"/>
              </a:rPr>
            </a:br>
            <a:r>
              <a:rPr lang="ru-RU" sz="1800" b="1" kern="1400" dirty="0">
                <a:solidFill>
                  <a:schemeClr val="tx2">
                    <a:lumMod val="50000"/>
                  </a:schemeClr>
                </a:solidFill>
                <a:latin typeface="Book Antiqua"/>
              </a:rPr>
              <a:t>Профессионально-педагогическое объединение «Педагогический потенциал»</a:t>
            </a:r>
            <a:br>
              <a:rPr lang="ru-RU" sz="1800" b="1" kern="1400" dirty="0">
                <a:solidFill>
                  <a:schemeClr val="tx2">
                    <a:lumMod val="50000"/>
                  </a:schemeClr>
                </a:solidFill>
                <a:latin typeface="Book Antiqua"/>
              </a:rPr>
            </a:br>
            <a:r>
              <a:rPr lang="ru-RU" sz="1800" b="1" kern="1400" dirty="0">
                <a:solidFill>
                  <a:schemeClr val="tx2">
                    <a:lumMod val="50000"/>
                  </a:schemeClr>
                </a:solidFill>
                <a:latin typeface="Book Antiqua"/>
              </a:rPr>
              <a:t>Муниципальное бюджетное дошкольное образовательное учреждение - детский сад №174</a:t>
            </a:r>
            <a:br>
              <a:rPr lang="ru-RU" sz="1800" b="1" kern="1400" dirty="0">
                <a:solidFill>
                  <a:schemeClr val="tx2">
                    <a:lumMod val="50000"/>
                  </a:schemeClr>
                </a:solidFill>
                <a:latin typeface="Book Antiqua"/>
              </a:rPr>
            </a:br>
            <a:r>
              <a:rPr lang="ru-RU" sz="1800" b="1" kern="1400" dirty="0">
                <a:solidFill>
                  <a:schemeClr val="tx2">
                    <a:lumMod val="50000"/>
                  </a:schemeClr>
                </a:solidFill>
                <a:latin typeface="Book Antiqua"/>
              </a:rPr>
              <a:t> </a:t>
            </a:r>
            <a:r>
              <a:rPr lang="ru-RU" sz="2800" kern="1400" dirty="0">
                <a:solidFill>
                  <a:srgbClr val="000000"/>
                </a:solidFill>
                <a:latin typeface="Book Antiqua"/>
              </a:rPr>
              <a:t/>
            </a:r>
            <a:br>
              <a:rPr lang="ru-RU" sz="2800" kern="1400" dirty="0">
                <a:solidFill>
                  <a:srgbClr val="000000"/>
                </a:solidFill>
                <a:latin typeface="Book Antiqua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2996952"/>
            <a:ext cx="8535322" cy="302803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Городской семинар для педагогов ДОУ</a:t>
            </a:r>
            <a:b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36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Здоровьесберегающие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технологии в работе с детьми с ОВЗ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66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8662" y="260648"/>
            <a:ext cx="8107834" cy="188246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элементов </a:t>
            </a:r>
            <a:r>
              <a:rPr lang="ru-RU" sz="2400" b="1" u="sng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нейрокоррекции</a:t>
            </a:r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u="sng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кинезиологии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позволяет оптимизировать созревание различных областей мозга, стимулирует развитие межполушарного взаимодействия и пространственных функций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6" name="Объект 5" descr="C:\Users\Владелец\Desktop\ЛОГОПЕД на конкурс\Новая папка\DSC01003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85926"/>
            <a:ext cx="335758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Владелец\Desktop\ЛОГОПЕД на конкурс\Новая папка\DSC010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53477"/>
            <a:ext cx="3854802" cy="3032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Владелец\Desktop\ЛОГОПЕД на конкурс\Новая папка\DSC0102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883"/>
          <a:stretch>
            <a:fillRect/>
          </a:stretch>
        </p:blipFill>
        <p:spPr bwMode="auto">
          <a:xfrm>
            <a:off x="357158" y="4357694"/>
            <a:ext cx="3071834" cy="2349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Владелец\Desktop\ЛОГОПЕД на конкурс\Новая папка\DSC0101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4357694"/>
            <a:ext cx="332556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0260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416824" cy="936104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«Сказка на ладошке»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31640" y="1052736"/>
            <a:ext cx="7056784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Сказкотерапия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нацелена на развитие самосознания ребёнка и обеспечивает контакт как с самим собой, так и с другими, способствуя построению взаимопонимания между людьми и усвоению необходимых моделей поведения и реагирования, новых знаний о себе и мире.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Рисунок 10" descr="E:\ЛОГОПЕД на конкурс\Новая папка\DSC0086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736" t="-5983"/>
          <a:stretch>
            <a:fillRect/>
          </a:stretch>
        </p:blipFill>
        <p:spPr bwMode="auto">
          <a:xfrm>
            <a:off x="1357290" y="4071942"/>
            <a:ext cx="3286718" cy="2642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E:\ЛОГОПЕД на конкурс\Новая папка\DSC0086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3362325" cy="2522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5887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416824" cy="93610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«Ёжик и море»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Объект 5" descr="E:\Ежик и море\ежик3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756" b="74199"/>
          <a:stretch/>
        </p:blipFill>
        <p:spPr bwMode="auto">
          <a:xfrm>
            <a:off x="1331913" y="1500174"/>
            <a:ext cx="7312053" cy="5025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63777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416824" cy="93610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«Ёжик и море»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 descr="E:\Ежик и море\ежик 2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71546"/>
            <a:ext cx="4598252" cy="327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Ежик и море\ежик 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429000"/>
            <a:ext cx="4178174" cy="3235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87462"/>
            <a:ext cx="2016224" cy="174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9007" y="4509120"/>
            <a:ext cx="204869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741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E:\Ежик и море\ежик3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244" t="38782"/>
          <a:stretch/>
        </p:blipFill>
        <p:spPr bwMode="auto">
          <a:xfrm rot="20846094">
            <a:off x="448734" y="716731"/>
            <a:ext cx="3805110" cy="4537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5696" y="260648"/>
            <a:ext cx="7200800" cy="72008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«Ёжик и море»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5085184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Целый день Ёжик играл с морем: то подбегал к самой воде, то отбегал прочь.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Засыпая на песке под скалой, он поеживался, и ему казалось, что он тоже — маленькое море на четырех лапах.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Пффф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-ф!.. — бормотал он себе под нос. —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Шшш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-ш!..» </a:t>
            </a:r>
            <a:endParaRPr lang="ru-RU" b="1" dirty="0">
              <a:solidFill>
                <a:schemeClr val="tx2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8" name="Рисунок 7" descr="E:\ЛОГОПЕД на конкурс\Новая папка\DSC0087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21799">
            <a:off x="5871471" y="976608"/>
            <a:ext cx="3118403" cy="266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:\ЛОГОПЕД на конкурс\Новая папка\DSC0088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8592" y="3000372"/>
            <a:ext cx="330524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4991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188640"/>
            <a:ext cx="7632848" cy="86409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прищепками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15616" y="1052736"/>
            <a:ext cx="7418479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Игры с прищепками – замечательный материал для: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развития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мелкой моторики пальцев рук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-активизация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речевых центров в коре головного мозга;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закрепления  знаний  основных цветов;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закрепления навыков счета;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-закрепления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названий пальцев рук и частей тела;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обогащения и активизации словаря по лексическим темам;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-развития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пространственных представлений (право/лево, верх/низ;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справа/слева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сверху/снизу, спереди/сзади);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-закрепление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понимания предлогов;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-развития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фонематических представлений;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развития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зрительного восприятия и памяти.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39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188640"/>
            <a:ext cx="7632848" cy="86409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прищепками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C:\Users\Владелец\Desktop\прищепки\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928670"/>
            <a:ext cx="392909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Владелец\Desktop\прищепки\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936168"/>
            <a:ext cx="4033588" cy="327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Владелец\Desktop\прищепки\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8018" y="4528082"/>
            <a:ext cx="2953831" cy="1979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Владелец\Desktop\прищепки\5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42"/>
          <a:stretch/>
        </p:blipFill>
        <p:spPr bwMode="auto">
          <a:xfrm>
            <a:off x="6000760" y="4429132"/>
            <a:ext cx="3019993" cy="1997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Владелец\Desktop\прищепки\4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13" b="10978"/>
          <a:stretch/>
        </p:blipFill>
        <p:spPr bwMode="auto">
          <a:xfrm>
            <a:off x="116688" y="4500570"/>
            <a:ext cx="3169428" cy="2027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813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4348" y="142852"/>
            <a:ext cx="7632848" cy="86409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02" y="428604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Релаксация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(от лат. </a:t>
            </a:r>
            <a:r>
              <a:rPr lang="ru-RU" sz="28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relaxation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ослабление, расслабление)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глубокое мышечное расслабление, сопровождающееся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снятием психического напряжения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://zolotoy-kompas.ru/images.php?table=new_service&amp;record_id=498&amp;name=imageava&amp;small=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143116"/>
            <a:ext cx="8072494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813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0983509">
            <a:off x="350654" y="2054892"/>
            <a:ext cx="892092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750644" cy="185738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семинара-практикума: «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элементами </a:t>
            </a:r>
            <a:r>
              <a:rPr lang="ru-RU" sz="28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для оптимизации психосоматического состояния, речевого и интеллектуального развития дошкольников с ОВЗ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00166" y="2492896"/>
            <a:ext cx="7500990" cy="386506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kern="1400" dirty="0" smtClean="0">
                <a:solidFill>
                  <a:schemeClr val="tx2">
                    <a:lumMod val="75000"/>
                  </a:schemeClr>
                </a:solidFill>
                <a:latin typeface="Book Antiqua"/>
              </a:rPr>
              <a:t>1</a:t>
            </a:r>
            <a:r>
              <a:rPr lang="ru-RU" sz="2400" b="1" kern="1400" dirty="0">
                <a:solidFill>
                  <a:schemeClr val="tx2">
                    <a:lumMod val="75000"/>
                  </a:schemeClr>
                </a:solidFill>
                <a:latin typeface="Book Antiqua"/>
              </a:rPr>
              <a:t>.</a:t>
            </a:r>
            <a:r>
              <a:rPr lang="ru-RU" sz="1600" b="1" kern="1400" dirty="0">
                <a:solidFill>
                  <a:schemeClr val="tx2">
                    <a:lumMod val="75000"/>
                  </a:schemeClr>
                </a:solidFill>
                <a:latin typeface="Book Antiqua"/>
              </a:rPr>
              <a:t> </a:t>
            </a:r>
            <a:r>
              <a:rPr lang="ru-RU" sz="2400" b="1" kern="1400" dirty="0">
                <a:solidFill>
                  <a:schemeClr val="tx2">
                    <a:lumMod val="75000"/>
                  </a:schemeClr>
                </a:solidFill>
                <a:latin typeface="Book Antiqua"/>
              </a:rPr>
              <a:t>Скоординировать направление деятельности педагогов по практическому применению </a:t>
            </a:r>
            <a:r>
              <a:rPr lang="ru-RU" sz="2400" b="1" kern="1400" dirty="0" err="1">
                <a:solidFill>
                  <a:schemeClr val="tx2">
                    <a:lumMod val="75000"/>
                  </a:schemeClr>
                </a:solidFill>
                <a:latin typeface="Book Antiqua"/>
              </a:rPr>
              <a:t>здоровьсберегающих</a:t>
            </a:r>
            <a:r>
              <a:rPr lang="ru-RU" sz="2400" b="1" kern="1400" dirty="0">
                <a:solidFill>
                  <a:schemeClr val="tx2">
                    <a:lumMod val="75000"/>
                  </a:schemeClr>
                </a:solidFill>
                <a:latin typeface="Book Antiqua"/>
              </a:rPr>
              <a:t> технологий в соответствии с ФГОС ДО.</a:t>
            </a:r>
            <a:endParaRPr lang="ru-RU" sz="1600" b="1" kern="1400" dirty="0">
              <a:solidFill>
                <a:schemeClr val="tx2">
                  <a:lumMod val="75000"/>
                </a:schemeClr>
              </a:solidFill>
              <a:latin typeface="Book Antiqua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482"/>
              </a:spcAft>
              <a:buNone/>
            </a:pPr>
            <a:r>
              <a:rPr lang="ru-RU" sz="2400" b="1" kern="1400" dirty="0" smtClean="0">
                <a:solidFill>
                  <a:schemeClr val="tx2">
                    <a:lumMod val="75000"/>
                  </a:schemeClr>
                </a:solidFill>
                <a:latin typeface="Book Antiqua"/>
              </a:rPr>
              <a:t>2.</a:t>
            </a:r>
            <a:r>
              <a:rPr lang="ru-RU" sz="1600" b="1" kern="1400" dirty="0">
                <a:solidFill>
                  <a:schemeClr val="tx2">
                    <a:lumMod val="75000"/>
                  </a:schemeClr>
                </a:solidFill>
                <a:latin typeface="Book Antiqua"/>
              </a:rPr>
              <a:t> </a:t>
            </a:r>
            <a:r>
              <a:rPr lang="ru-RU" sz="2400" b="1" kern="1400" dirty="0">
                <a:solidFill>
                  <a:schemeClr val="tx2">
                    <a:lumMod val="75000"/>
                  </a:schemeClr>
                </a:solidFill>
                <a:latin typeface="Book Antiqua"/>
              </a:rPr>
              <a:t>Познакомить с практическим применением элементов </a:t>
            </a:r>
            <a:r>
              <a:rPr lang="ru-RU" sz="2400" b="1" kern="1400" dirty="0" err="1">
                <a:solidFill>
                  <a:schemeClr val="tx2">
                    <a:lumMod val="75000"/>
                  </a:schemeClr>
                </a:solidFill>
                <a:latin typeface="Book Antiqua"/>
              </a:rPr>
              <a:t>нейрокоррекции</a:t>
            </a:r>
            <a:r>
              <a:rPr lang="ru-RU" sz="2400" b="1" kern="1400" dirty="0">
                <a:solidFill>
                  <a:schemeClr val="tx2">
                    <a:lumMod val="75000"/>
                  </a:schemeClr>
                </a:solidFill>
                <a:latin typeface="Book Antiqua"/>
              </a:rPr>
              <a:t>, </a:t>
            </a:r>
            <a:r>
              <a:rPr lang="ru-RU" sz="2400" b="1" kern="1400" dirty="0" err="1">
                <a:solidFill>
                  <a:schemeClr val="tx2">
                    <a:lumMod val="75000"/>
                  </a:schemeClr>
                </a:solidFill>
                <a:latin typeface="Book Antiqua"/>
              </a:rPr>
              <a:t>аурикулотерапии</a:t>
            </a:r>
            <a:r>
              <a:rPr lang="ru-RU" sz="2400" b="1" kern="1400" dirty="0">
                <a:solidFill>
                  <a:schemeClr val="tx2">
                    <a:lumMod val="75000"/>
                  </a:schemeClr>
                </a:solidFill>
                <a:latin typeface="Book Antiqua"/>
              </a:rPr>
              <a:t>, китайского массажа;</a:t>
            </a:r>
            <a:endParaRPr lang="ru-RU" sz="1600" b="1" kern="1400" dirty="0">
              <a:solidFill>
                <a:schemeClr val="tx2">
                  <a:lumMod val="75000"/>
                </a:schemeClr>
              </a:solidFill>
              <a:latin typeface="Book Antiqua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482"/>
              </a:spcAft>
              <a:buNone/>
            </a:pPr>
            <a:r>
              <a:rPr lang="ru-RU" sz="2400" b="1" kern="1400" dirty="0">
                <a:solidFill>
                  <a:schemeClr val="tx2">
                    <a:lumMod val="75000"/>
                  </a:schemeClr>
                </a:solidFill>
                <a:latin typeface="Book Antiqua"/>
              </a:rPr>
              <a:t>3.</a:t>
            </a:r>
            <a:r>
              <a:rPr lang="ru-RU" sz="1600" b="1" kern="1400" dirty="0">
                <a:solidFill>
                  <a:schemeClr val="tx2">
                    <a:lumMod val="75000"/>
                  </a:schemeClr>
                </a:solidFill>
                <a:latin typeface="Book Antiqua"/>
              </a:rPr>
              <a:t> </a:t>
            </a:r>
            <a:r>
              <a:rPr lang="ru-RU" sz="2400" b="1" kern="1400" dirty="0">
                <a:solidFill>
                  <a:schemeClr val="tx2">
                    <a:lumMod val="75000"/>
                  </a:schemeClr>
                </a:solidFill>
                <a:latin typeface="Book Antiqua"/>
              </a:rPr>
              <a:t>Оптимизировать применение </a:t>
            </a:r>
            <a:r>
              <a:rPr lang="ru-RU" sz="2400" b="1" kern="1400" dirty="0" err="1">
                <a:solidFill>
                  <a:schemeClr val="tx2">
                    <a:lumMod val="75000"/>
                  </a:schemeClr>
                </a:solidFill>
                <a:latin typeface="Book Antiqua"/>
              </a:rPr>
              <a:t>здоровьесберегающих</a:t>
            </a:r>
            <a:r>
              <a:rPr lang="ru-RU" sz="2400" b="1" kern="1400" dirty="0">
                <a:solidFill>
                  <a:schemeClr val="tx2">
                    <a:lumMod val="75000"/>
                  </a:schemeClr>
                </a:solidFill>
                <a:latin typeface="Book Antiqua"/>
              </a:rPr>
              <a:t>, игровых технологий в образовательной деятельности с детьми с ОВЗ.</a:t>
            </a:r>
            <a:endParaRPr lang="ru-RU" sz="1600" b="1" kern="1400" dirty="0">
              <a:solidFill>
                <a:schemeClr val="tx2">
                  <a:lumMod val="75000"/>
                </a:schemeClr>
              </a:solidFill>
              <a:latin typeface="Book Antiqua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482"/>
              </a:spcAft>
              <a:buNone/>
            </a:pPr>
            <a:r>
              <a:rPr lang="ru-RU" sz="2400" b="1" kern="1400" dirty="0">
                <a:solidFill>
                  <a:schemeClr val="tx2">
                    <a:lumMod val="75000"/>
                  </a:schemeClr>
                </a:solidFill>
                <a:latin typeface="Book Antiqua"/>
              </a:rPr>
              <a:t>4.</a:t>
            </a:r>
            <a:r>
              <a:rPr lang="ru-RU" sz="1600" b="1" kern="1400" dirty="0">
                <a:solidFill>
                  <a:schemeClr val="tx2">
                    <a:lumMod val="75000"/>
                  </a:schemeClr>
                </a:solidFill>
                <a:latin typeface="Book Antiqua"/>
              </a:rPr>
              <a:t> </a:t>
            </a:r>
            <a:r>
              <a:rPr lang="ru-RU" sz="2400" b="1" kern="1400" dirty="0">
                <a:solidFill>
                  <a:schemeClr val="tx2">
                    <a:lumMod val="75000"/>
                  </a:schemeClr>
                </a:solidFill>
                <a:latin typeface="Book Antiqua"/>
              </a:rPr>
              <a:t>Представить авторскую технологию полифункциональных речевых игр-моделей на игровых полях, направленную на интеллектуальное развитие дошкольников с ОВЗ.</a:t>
            </a:r>
            <a:endParaRPr lang="ru-RU" sz="1600" b="1" kern="1400" dirty="0">
              <a:solidFill>
                <a:schemeClr val="tx2">
                  <a:lumMod val="75000"/>
                </a:schemeClr>
              </a:solidFill>
              <a:latin typeface="Book Antiqu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482"/>
              </a:spcAft>
              <a:buNone/>
            </a:pPr>
            <a:endParaRPr lang="ru-RU" sz="1600" b="1" kern="1400" dirty="0">
              <a:solidFill>
                <a:schemeClr val="tx2">
                  <a:lumMod val="75000"/>
                </a:schemeClr>
              </a:solidFill>
              <a:latin typeface="Book Antiqua"/>
            </a:endParaRPr>
          </a:p>
          <a:p>
            <a:pPr marL="0" lv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10122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704856" cy="144016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Здоровьесберегающие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технологии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можно выделить в три подгруппы: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</a:b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5786" y="1916832"/>
            <a:ext cx="8215370" cy="494116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482"/>
              </a:spcAft>
              <a:buNone/>
            </a:pPr>
            <a:endParaRPr lang="ru-RU" sz="1600" b="1" kern="1400" dirty="0">
              <a:solidFill>
                <a:schemeClr val="tx2">
                  <a:lumMod val="75000"/>
                </a:schemeClr>
              </a:solidFill>
              <a:latin typeface="Book Antiqua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организационно-педагогические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технологии, определяющие структуру воспитательно-образовательного процесса, способствующую предотвращению состояний переутомления, гиподинамии и других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дезадаптационных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состояний;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психолого-педагогические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технологии, связанные с непосредственной работой педагога с детьми (сюда же относится и психолого-педагогическое сопровождение всех элементов образовательного процесса) ;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учебно-воспитательные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технологии, которые включают программы по обучению заботе о своем здоровье и формированию культуры здоровья воспитанников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 </a:t>
            </a:r>
          </a:p>
          <a:p>
            <a:pPr marL="0" lv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66591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620688"/>
            <a:ext cx="7886680" cy="145099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Современные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здоровьесберегающие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технологии, которые могут быть использованы педагогами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47664" y="1916832"/>
            <a:ext cx="7200800" cy="475252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400" kern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kern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kern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динамические паузы;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kern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kern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логоритмика</a:t>
            </a:r>
            <a:r>
              <a:rPr lang="ru-RU" sz="2400" b="1" kern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kern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-пальчиковая гимнастика;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kern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-подвижные, спортивные игры;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kern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-релаксация;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kern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-игры с прищепками;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kern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-гимнастика  дыхательная и артикуляционная;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kern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-гимнастика для глаз;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kern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kern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игротерапия</a:t>
            </a:r>
            <a:r>
              <a:rPr lang="ru-RU" sz="2400" b="1" kern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kern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2400" b="1" kern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kern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-бодрящая гимнастика;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аурикулотерапия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точечный массаж биологически активных точек;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-элементы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нейрокоррекции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кинезиологии</a:t>
            </a:r>
            <a:endParaRPr lang="ru-RU" sz="2400" b="1" kern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91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526640" cy="14401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детей, имеющих неврологические нарушения наблюдается: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75656" y="2132856"/>
            <a:ext cx="7488832" cy="4248472"/>
          </a:xfrm>
        </p:spPr>
        <p:txBody>
          <a:bodyPr/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в удержании внимания;</a:t>
            </a:r>
          </a:p>
          <a:p>
            <a:pPr lvl="0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импульсивность;</a:t>
            </a:r>
          </a:p>
          <a:p>
            <a:pPr lvl="0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расторможенность;</a:t>
            </a:r>
          </a:p>
          <a:p>
            <a:pPr lvl="0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мышечного тонуса;</a:t>
            </a:r>
          </a:p>
          <a:p>
            <a:pPr lvl="0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в сфере регуляции и самоконтроля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37578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704856" cy="144016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первое место в работе с детьми с ОВЗ выступает 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элементов </a:t>
            </a:r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повышающих: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75656" y="2132856"/>
            <a:ext cx="7488832" cy="4248472"/>
          </a:xfrm>
        </p:spPr>
        <p:txBody>
          <a:bodyPr/>
          <a:lstStyle/>
          <a:p>
            <a:pPr lvl="0">
              <a:buNone/>
            </a:pPr>
            <a:r>
              <a:rPr lang="ru-RU" sz="2400" dirty="0">
                <a:solidFill>
                  <a:prstClr val="black"/>
                </a:solidFill>
              </a:rPr>
              <a:t> </a:t>
            </a:r>
            <a:endParaRPr lang="en-US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2786058"/>
            <a:ext cx="7358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тонус;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энергетический потенциал организма;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активизирующих мозг ребенка.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 как: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аурикулотерапия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точечный массаж биологически активных точек, элементы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нейрокоррекции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кинезиологии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xmlns="" val="337578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3042" y="620688"/>
            <a:ext cx="7393454" cy="1440160"/>
          </a:xfrm>
        </p:spPr>
        <p:txBody>
          <a:bodyPr>
            <a:noAutofit/>
          </a:bodyPr>
          <a:lstStyle/>
          <a:p>
            <a:r>
              <a:rPr lang="ru-RU" sz="2800" b="1" u="sng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Аурикулотерапия</a:t>
            </a:r>
            <a:r>
              <a:rPr lang="ru-RU" sz="2800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метод рефлексотерапии который включает в себя воздействие на биологические активные точки, расположенные на ушных раковинах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75656" y="2132856"/>
            <a:ext cx="7488832" cy="4248472"/>
          </a:xfrm>
        </p:spPr>
        <p:txBody>
          <a:bodyPr/>
          <a:lstStyle/>
          <a:p>
            <a:pPr lvl="0">
              <a:buNone/>
            </a:pPr>
            <a:r>
              <a:rPr lang="ru-RU" sz="2400" dirty="0">
                <a:solidFill>
                  <a:prstClr val="black"/>
                </a:solidFill>
              </a:rPr>
              <a:t> </a:t>
            </a:r>
            <a:endParaRPr lang="en-US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2807236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7" name="Объект 5" descr="http://parapsychology.com.ua/upload/iblock/b7f/b7fb8d52a73aa17fc4dc4d1050ed86c8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214554"/>
            <a:ext cx="4263144" cy="4464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7578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1604" y="620688"/>
            <a:ext cx="7464892" cy="1808180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Точечный массаж биологически активных </a:t>
            </a:r>
            <a:b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точек  головы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с целью активизации всего организма, повышению  общего тонуса и гармонизации всех протекающих в теле процессов.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75656" y="2132856"/>
            <a:ext cx="7488832" cy="4248472"/>
          </a:xfrm>
        </p:spPr>
        <p:txBody>
          <a:bodyPr/>
          <a:lstStyle/>
          <a:p>
            <a:pPr lvl="0">
              <a:buNone/>
            </a:pPr>
            <a:r>
              <a:rPr lang="ru-RU" sz="2400" dirty="0">
                <a:solidFill>
                  <a:prstClr val="black"/>
                </a:solidFill>
              </a:rPr>
              <a:t> </a:t>
            </a:r>
            <a:endParaRPr lang="en-US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2807236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8" name="Объект 3" descr="http://bestfromthai.ru/wp-content/uploads/2011/12/Massazh-litsa1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928934"/>
            <a:ext cx="6215929" cy="3701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7578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0100" y="214290"/>
            <a:ext cx="8036396" cy="228601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 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точечный массаж рук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корейский метод лечения. Переводится так «су»-означает кисть, «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»-стопа.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его основе лежит метод акупунктуры: воздействие на точки человека, которые связанны со всеми внутренними органами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pic>
        <p:nvPicPr>
          <p:cNvPr id="5" name="Рисунок 4" descr="http://4.bp.blogspot.com/-GkzwWQhwxNI/U4diyuIIvbI/AAAAAAAABME/uIsn2veApoE/s1600/KYST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2391882"/>
            <a:ext cx="6566628" cy="38946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28794" y="2500306"/>
            <a:ext cx="6643733" cy="392909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221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2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" presetClass="entr" presetSubtype="16" fill="hold" grpId="3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 build="p"/>
      <p:bldP spid="2" grpId="1" build="p"/>
      <p:bldP spid="2" grpId="2" build="p"/>
      <p:bldP spid="2" grpId="3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585858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585858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437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 Департамент образования Администрации города Екатеринбурга Городская ассоциация педагогов дошкольного образования  города Екатеринбурга Профессионально-педагогическое объединение «Педагогический потенциал» Муниципальное бюджетное дошкольное образовательное учреждение - детский сад №174   </vt:lpstr>
      <vt:lpstr>Цель семинара-практикума: «Ознакомление с элементами здоровьесберегающих технологий для оптимизации психосоматического состояния, речевого и интеллектуального развития дошкольников с ОВЗ»</vt:lpstr>
      <vt:lpstr>Здоровьесберегающие технологии можно выделить в три подгруппы: </vt:lpstr>
      <vt:lpstr>Современные здоровьесберегающие технологии, которые могут быть использованы педагогами</vt:lpstr>
      <vt:lpstr>У детей, имеющих неврологические нарушения наблюдается:</vt:lpstr>
      <vt:lpstr>На первое место в работе с детьми с ОВЗ выступает  применение элементов здоровьесберегающих технологий, повышающих:</vt:lpstr>
      <vt:lpstr>Аурикулотерапия – это метод рефлексотерапии который включает в себя воздействие на биологические активные точки, расположенные на ушных раковинах</vt:lpstr>
      <vt:lpstr>Точечный массаж биологически активных  точек  головы  применяется с целью активизации всего организма, повышению  общего тонуса и гармонизации всех протекающих в теле процессов.</vt:lpstr>
      <vt:lpstr>Су Джок или точечный массаж рук – это корейский метод лечения. Переводится так «су»-означает кисть, «джок»-стопа. В его основе лежит метод акупунктуры: воздействие на точки человека, которые связанны со всеми внутренними органами.</vt:lpstr>
      <vt:lpstr>Применение элементов нейрокоррекции и кинезиологии позволяет оптимизировать созревание различных областей мозга, стимулирует развитие межполушарного взаимодействия и пространственных функций </vt:lpstr>
      <vt:lpstr>«Сказка на ладошке»</vt:lpstr>
      <vt:lpstr>«Ёжик и море»</vt:lpstr>
      <vt:lpstr>«Ёжик и море»</vt:lpstr>
      <vt:lpstr>«Ёжик и море»</vt:lpstr>
      <vt:lpstr> Игры с прищепками </vt:lpstr>
      <vt:lpstr> Игры с прищепками </vt:lpstr>
      <vt:lpstr> </vt:lpstr>
      <vt:lpstr>Слайд 18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семинар для педагогов ДОУ «Здоровьесберегающие технологии в работе с детьми с ОВЗ»</dc:title>
  <dc:creator>RePack by Diakov</dc:creator>
  <cp:lastModifiedBy>1</cp:lastModifiedBy>
  <cp:revision>49</cp:revision>
  <dcterms:created xsi:type="dcterms:W3CDTF">2017-04-13T05:02:30Z</dcterms:created>
  <dcterms:modified xsi:type="dcterms:W3CDTF">2017-04-19T18:13:05Z</dcterms:modified>
</cp:coreProperties>
</file>